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1" autoAdjust="0"/>
    <p:restoredTop sz="72000" autoAdjust="0"/>
  </p:normalViewPr>
  <p:slideViewPr>
    <p:cSldViewPr>
      <p:cViewPr varScale="1">
        <p:scale>
          <a:sx n="62" d="100"/>
          <a:sy n="62" d="100"/>
        </p:scale>
        <p:origin x="-1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9C7A3-5E80-4A93-8AD1-BD92F9B67894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1285-0B91-4B14-9C5D-599828E45B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1285-0B91-4B14-9C5D-599828E45B4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B5EE-D4CD-4779-8D38-5A3B86E6FC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1FA2-A3B8-43C6-9B4B-369C70D0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404662"/>
          <a:ext cx="8424936" cy="5904659"/>
        </p:xfrm>
        <a:graphic>
          <a:graphicData uri="http://schemas.openxmlformats.org/drawingml/2006/table">
            <a:tbl>
              <a:tblPr/>
              <a:tblGrid>
                <a:gridCol w="1775026"/>
                <a:gridCol w="6649910"/>
              </a:tblGrid>
              <a:tr h="975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 А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Есмейкина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Т.П.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Тип урока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нового материала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Прибавить и вычесть 2. Составление и заучивание таблицы сложения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Цель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Составить таблицу сложения и вычитания с числом 2, создать условия для запоминания таблицы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Основные термины, понятия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Сложение, вычитание, число, цифра, знаки действий, пара, задача, числовой ряд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i="1" dirty="0"/>
              <a:t>Планируемый результат</a:t>
            </a:r>
            <a:endParaRPr lang="ru-RU" sz="20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i="1" dirty="0" smtClean="0"/>
              <a:t>         Предметные </a:t>
            </a:r>
            <a:r>
              <a:rPr lang="ru-RU" sz="7200" b="1" i="1" dirty="0"/>
              <a:t>умения</a:t>
            </a:r>
            <a:endParaRPr lang="ru-RU" sz="7200" b="1" dirty="0"/>
          </a:p>
          <a:p>
            <a:r>
              <a:rPr lang="ru-RU" sz="7200" dirty="0"/>
              <a:t>- уметь прибавлять и вычитать по1,по2;</a:t>
            </a:r>
          </a:p>
          <a:p>
            <a:r>
              <a:rPr lang="ru-RU" sz="7200" dirty="0"/>
              <a:t>- знать, что такое пара;</a:t>
            </a:r>
          </a:p>
          <a:p>
            <a:r>
              <a:rPr lang="ru-RU" sz="7200" dirty="0"/>
              <a:t>- уметь составлять простые задачи по рисунку и решать их.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1845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i="1" dirty="0" smtClean="0"/>
              <a:t>     </a:t>
            </a:r>
            <a:r>
              <a:rPr lang="ru-RU" sz="7200" b="1" i="1" dirty="0" smtClean="0"/>
              <a:t>Личностные </a:t>
            </a:r>
            <a:r>
              <a:rPr lang="ru-RU" sz="7200" b="1" i="1" dirty="0"/>
              <a:t>УУД:</a:t>
            </a:r>
            <a:endParaRPr lang="ru-RU" sz="7200" b="1" dirty="0"/>
          </a:p>
          <a:p>
            <a:r>
              <a:rPr lang="ru-RU" sz="6400" dirty="0"/>
              <a:t>- устанавливать связь между целью учебной деятельности и ее мотивом;</a:t>
            </a:r>
          </a:p>
          <a:p>
            <a:r>
              <a:rPr lang="ru-RU" sz="6400" dirty="0"/>
              <a:t> - определять общие для всех правила поведения ;</a:t>
            </a:r>
          </a:p>
          <a:p>
            <a:r>
              <a:rPr lang="ru-RU" sz="6400" dirty="0"/>
              <a:t> - определять правила работы в парах;</a:t>
            </a:r>
          </a:p>
          <a:p>
            <a:r>
              <a:rPr lang="ru-RU" sz="6400" b="1" dirty="0"/>
              <a:t> - </a:t>
            </a:r>
            <a:r>
              <a:rPr lang="ru-RU" sz="6400" dirty="0"/>
              <a:t>оценивать  усваиваемое содержание (исходя личностных ценностей);</a:t>
            </a:r>
          </a:p>
          <a:p>
            <a:r>
              <a:rPr lang="ru-RU" sz="6400" dirty="0"/>
              <a:t> - устанавливать связь между целью деятельности и ее </a:t>
            </a:r>
            <a:r>
              <a:rPr lang="ru-RU" sz="6400" dirty="0" smtClean="0"/>
              <a:t>результатом.</a:t>
            </a:r>
          </a:p>
          <a:p>
            <a:pPr>
              <a:buNone/>
            </a:pPr>
            <a:r>
              <a:rPr lang="ru-RU" sz="6400" b="1" i="1" dirty="0"/>
              <a:t> </a:t>
            </a:r>
            <a:r>
              <a:rPr lang="ru-RU" sz="6400" b="1" i="1" dirty="0" smtClean="0"/>
              <a:t>     Регулятивные </a:t>
            </a:r>
            <a:r>
              <a:rPr lang="ru-RU" sz="6400" b="1" i="1" dirty="0"/>
              <a:t>УУД:</a:t>
            </a:r>
            <a:endParaRPr lang="ru-RU" sz="6400" b="1" dirty="0"/>
          </a:p>
          <a:p>
            <a:r>
              <a:rPr lang="ru-RU" sz="6400" dirty="0"/>
              <a:t> - определять и формулировать цель деятельности на уроке;</a:t>
            </a:r>
          </a:p>
          <a:p>
            <a:r>
              <a:rPr lang="ru-RU" sz="6400" dirty="0"/>
              <a:t> - проговаривать последовательность действий на уроке; работать по плану, инструкции;</a:t>
            </a:r>
          </a:p>
          <a:p>
            <a:r>
              <a:rPr lang="ru-RU" sz="6400" dirty="0"/>
              <a:t> - высказывать свое предположение на основе учебного материала;</a:t>
            </a:r>
          </a:p>
          <a:p>
            <a:r>
              <a:rPr lang="ru-RU" sz="6400" dirty="0"/>
              <a:t>  - отличать верно выполненное задание от неверного;</a:t>
            </a:r>
          </a:p>
          <a:p>
            <a:r>
              <a:rPr lang="ru-RU" sz="6400" dirty="0"/>
              <a:t>  - осуществлять самоконтроль;</a:t>
            </a:r>
          </a:p>
          <a:p>
            <a:r>
              <a:rPr lang="ru-RU" sz="6400" dirty="0"/>
              <a:t>  - совместно с учителем и одноклассниками давать оценку деятельности на уроке.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918026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Познавательные УУД: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ориентироваться в учебнике, тетради;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ориентироваться в своей системе знаний (определять границы знания/незнания);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находить ответы на вопросы в тексте, иллюстрациях, используя свой жизненный опыт;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проводить анализ учебного материала;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проводить классификацию, указывая на основание классификации;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проводить сравнение, объясняя критерии сравнения.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Коммуникативные УУД: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слушать и понимать речь других;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уметь с достаточной полнотой и точностью выражать свои мысли 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уметь договариваться с одноклассниками в совместной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/>
              <a:t>Организация пространства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/>
              <a:t>Формы работы</a:t>
            </a:r>
          </a:p>
          <a:p>
            <a:r>
              <a:rPr lang="ru-RU" b="1" dirty="0"/>
              <a:t> </a:t>
            </a:r>
            <a:r>
              <a:rPr lang="ru-RU" dirty="0" smtClean="0"/>
              <a:t>Фронтальная</a:t>
            </a:r>
            <a:endParaRPr lang="ru-RU" dirty="0"/>
          </a:p>
          <a:p>
            <a:r>
              <a:rPr lang="ru-RU" b="1" u="sng" dirty="0">
                <a:solidFill>
                  <a:srgbClr val="FF0000"/>
                </a:solidFill>
              </a:rPr>
              <a:t>Работа в парах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Индивидуальная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/>
              <a:t>Ресурсы</a:t>
            </a:r>
          </a:p>
          <a:p>
            <a:r>
              <a:rPr lang="ru-RU" b="1" dirty="0"/>
              <a:t> </a:t>
            </a:r>
            <a:r>
              <a:rPr lang="ru-RU" i="1" dirty="0" smtClean="0"/>
              <a:t>Книгопечатная </a:t>
            </a:r>
            <a:r>
              <a:rPr lang="ru-RU" i="1" dirty="0"/>
              <a:t>продукция</a:t>
            </a:r>
            <a:endParaRPr lang="ru-RU" dirty="0"/>
          </a:p>
          <a:p>
            <a:r>
              <a:rPr lang="ru-RU" dirty="0"/>
              <a:t>М.И.Моро. Математика. 1 класс. Часть 1.</a:t>
            </a:r>
          </a:p>
          <a:p>
            <a:r>
              <a:rPr lang="ru-RU" i="1" dirty="0"/>
              <a:t>Технические средства обучения</a:t>
            </a:r>
            <a:endParaRPr lang="ru-RU" dirty="0"/>
          </a:p>
          <a:p>
            <a:r>
              <a:rPr lang="ru-RU" dirty="0"/>
              <a:t>Раздаточный материал раскраски «Варежки»</a:t>
            </a:r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908720"/>
          <a:ext cx="9144000" cy="5400600"/>
        </p:xfrm>
        <a:graphic>
          <a:graphicData uri="http://schemas.openxmlformats.org/drawingml/2006/table">
            <a:tbl>
              <a:tblPr/>
              <a:tblGrid>
                <a:gridCol w="827584"/>
                <a:gridCol w="2169494"/>
                <a:gridCol w="3073461"/>
                <a:gridCol w="3073461"/>
              </a:tblGrid>
              <a:tr h="843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Этапы урока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Формируемые умения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746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Организационный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(УУД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):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регулятивные: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-осуществлять  самоконтроль;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овладевать умением прогнозировать;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коммуникативные: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слушать и понимать речь других;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-Прозвенел звонок, 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Начинаем наш урок.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Сядьте ровно, подтянитесь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друг другу улыбнитесь.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Проверьте, как организовано ваше "рабочее место", как расположены на парте учебник, тетрадь, пенал.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Почему это важно?</a:t>
                      </a:r>
                      <a:r>
                        <a:rPr lang="ru-RU" sz="1800" dirty="0">
                          <a:solidFill>
                            <a:srgbClr val="5A5A5A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Математика нас ждет,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Начинаем устный счет.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Обучающиеся проверяют  правильность расположения учебников и школьных принадлежностей.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Обучающиеся высказывают свои предположения о необходимости правильной организации своего «рабочего места»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Раскладывают карточки с цифрами по порядку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19" y="548680"/>
          <a:ext cx="8424937" cy="6120680"/>
        </p:xfrm>
        <a:graphic>
          <a:graphicData uri="http://schemas.openxmlformats.org/drawingml/2006/table">
            <a:tbl>
              <a:tblPr/>
              <a:tblGrid>
                <a:gridCol w="658512"/>
                <a:gridCol w="2102883"/>
                <a:gridCol w="2831771"/>
                <a:gridCol w="2831771"/>
              </a:tblGrid>
              <a:tr h="6120680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Актуализация  опорных знаний и умений. Устный счёт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Предметные умения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- уметь прибавлять и вычитать по1,знать состав чисел;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коммуникативные: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- слушать и понимать речь других;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         Личностные УУД: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- определять общие для всех правила поведения и выполнять их 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Игра « Молчанка»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 доске изученная таблица сложения 1+1,2+1,3+1 и т.д.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2-1,3-1,4-1 и т.д.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-Я показываю выражения, а вы молча показываете цифру ответ. Ответ на доске появляется, когда все карточки подняты. Проверяйте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Закройте глаза (исчезает один компонент сложения или вычитания), открывайте, восстановите  числа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Вы научились прибавлять и вычитать 1.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 каким числом поработаем сегодня?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Определите тему урока.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Считают, молча находят нужную карточку, показывают, проверяют свой ответ по эталону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Высказывают предположения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19" y="0"/>
          <a:ext cx="8784977" cy="6669360"/>
        </p:xfrm>
        <a:graphic>
          <a:graphicData uri="http://schemas.openxmlformats.org/drawingml/2006/table">
            <a:tbl>
              <a:tblPr/>
              <a:tblGrid>
                <a:gridCol w="695056"/>
                <a:gridCol w="2545305"/>
                <a:gridCol w="2771800"/>
                <a:gridCol w="2772816"/>
              </a:tblGrid>
              <a:tr h="6669360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Работа по теме урока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Предметные умения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- уметь прибавлять и вычитать по2,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Коммуникативные УУД: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 слушать и понимать речь других;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уметь с достаточной полнотой и точностью выражать свои мысли ;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-уметь договариваться с одноклассниками в совместной деятельности.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-Каким словом мы умеем называть 2 предмета?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-Будем учиться работать парами, считать пары, прибавлять и вычитать по 2.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в парах с раскрасками «Варежки»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Волшебные варежки от Деда Мороза помогут нам научиться работать дружно, не ссориться.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Посчитаем хором (с опорой на наглядность)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Пары;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2 от 0;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 от 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Договариваются о том, как сделать  варежки одинаковыми. Как положить лист, чтобы было удобно работать каждому. Раскрашивают.  Готовые работы прикрепляют  на доску. Анализируют. Сравнивают. Считают </a:t>
                      </a:r>
                      <a:r>
                        <a:rPr lang="ru-RU" sz="1800" i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44624"/>
          <a:ext cx="9144000" cy="6624736"/>
        </p:xfrm>
        <a:graphic>
          <a:graphicData uri="http://schemas.openxmlformats.org/drawingml/2006/table">
            <a:tbl>
              <a:tblPr/>
              <a:tblGrid>
                <a:gridCol w="714715"/>
                <a:gridCol w="2633150"/>
                <a:gridCol w="3096344"/>
                <a:gridCol w="2699791"/>
              </a:tblGrid>
              <a:tr h="6624736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 по теме урока и первичное закрепление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Регулятивные </a:t>
                      </a: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УУД: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- определять и формулировать цель деятельности на уроке;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- высказывать свое предположение на основе учебного материала;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 - отличать верно выполненное задание от неверного;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 - осуществлять самоконтроль;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Познавательные УУД: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- ориентироваться в учебнике, тетради;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- ориентироваться в своей системе знаний (определять границы знания/незнания);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- проводить анализ учебного материала;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 - проводить сравнение, объясняя критерии сравнения.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Физминутка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Работаем с учебником. Запишем таблицу сложения и вычитания в тетрадь.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Можно использовать числовой ряд.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Как  считаем по числовому ряду?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Решаем задачу№1. Запишите решение в тетрадь.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Делают 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разминку, проговаривают текст.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 списывают таблицу из учебника. Считают. Проверяют по эталону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.Читают. Проговаривают условие задачи, вопрос задачи, записывают решение. Проверяют.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9" y="764704"/>
          <a:ext cx="8496943" cy="4968552"/>
        </p:xfrm>
        <a:graphic>
          <a:graphicData uri="http://schemas.openxmlformats.org/drawingml/2006/table">
            <a:tbl>
              <a:tblPr/>
              <a:tblGrid>
                <a:gridCol w="664140"/>
                <a:gridCol w="2120855"/>
                <a:gridCol w="2855974"/>
                <a:gridCol w="2855974"/>
              </a:tblGrid>
              <a:tr h="4968552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                    Рефлексия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Регулятивные УУД: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 - совместно с учителем и одноклассниками давать оценку деятельности на уроке.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Чему мы планировали научиться на уроке?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Кто научился? Кому ещё нужно потренироваться в вычислениях?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Отвечают на вопросы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47" marR="4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852</Words>
  <Application>Microsoft Office PowerPoint</Application>
  <PresentationFormat>Экран (4:3)</PresentationFormat>
  <Paragraphs>143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Планируемый результат</vt:lpstr>
      <vt:lpstr>Слайд 3</vt:lpstr>
      <vt:lpstr>Организация пространства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17</cp:revision>
  <dcterms:created xsi:type="dcterms:W3CDTF">2017-12-15T11:56:27Z</dcterms:created>
  <dcterms:modified xsi:type="dcterms:W3CDTF">2017-12-15T15:27:35Z</dcterms:modified>
</cp:coreProperties>
</file>